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86" r:id="rId3"/>
    <p:sldId id="318" r:id="rId4"/>
    <p:sldId id="327" r:id="rId5"/>
    <p:sldId id="328" r:id="rId6"/>
    <p:sldId id="329" r:id="rId7"/>
    <p:sldId id="330" r:id="rId8"/>
    <p:sldId id="331" r:id="rId9"/>
    <p:sldId id="332" r:id="rId10"/>
    <p:sldId id="338" r:id="rId11"/>
    <p:sldId id="342" r:id="rId12"/>
    <p:sldId id="333" r:id="rId13"/>
    <p:sldId id="341" r:id="rId14"/>
    <p:sldId id="337" r:id="rId15"/>
    <p:sldId id="339" r:id="rId16"/>
    <p:sldId id="340" r:id="rId17"/>
    <p:sldId id="343" r:id="rId18"/>
    <p:sldId id="345" r:id="rId19"/>
    <p:sldId id="321" r:id="rId20"/>
    <p:sldId id="294" r:id="rId21"/>
    <p:sldId id="295" r:id="rId22"/>
    <p:sldId id="296" r:id="rId23"/>
    <p:sldId id="297" r:id="rId24"/>
    <p:sldId id="298" r:id="rId25"/>
    <p:sldId id="305" r:id="rId26"/>
    <p:sldId id="299" r:id="rId27"/>
    <p:sldId id="300" r:id="rId28"/>
    <p:sldId id="301" r:id="rId29"/>
    <p:sldId id="302" r:id="rId30"/>
    <p:sldId id="303" r:id="rId31"/>
    <p:sldId id="304" r:id="rId32"/>
    <p:sldId id="307" r:id="rId33"/>
    <p:sldId id="308" r:id="rId34"/>
    <p:sldId id="306" r:id="rId35"/>
    <p:sldId id="309" r:id="rId36"/>
    <p:sldId id="312" r:id="rId37"/>
    <p:sldId id="313" r:id="rId38"/>
    <p:sldId id="310" r:id="rId39"/>
    <p:sldId id="314" r:id="rId40"/>
    <p:sldId id="346" r:id="rId41"/>
    <p:sldId id="370" r:id="rId42"/>
    <p:sldId id="315" r:id="rId43"/>
    <p:sldId id="364" r:id="rId44"/>
    <p:sldId id="363" r:id="rId45"/>
    <p:sldId id="365" r:id="rId46"/>
    <p:sldId id="366" r:id="rId47"/>
    <p:sldId id="369" r:id="rId48"/>
    <p:sldId id="316" r:id="rId49"/>
    <p:sldId id="359" r:id="rId50"/>
    <p:sldId id="361" r:id="rId51"/>
    <p:sldId id="362" r:id="rId52"/>
    <p:sldId id="358" r:id="rId53"/>
    <p:sldId id="347" r:id="rId54"/>
    <p:sldId id="360" r:id="rId55"/>
    <p:sldId id="349" r:id="rId56"/>
    <p:sldId id="348" r:id="rId57"/>
    <p:sldId id="357" r:id="rId58"/>
    <p:sldId id="351" r:id="rId59"/>
    <p:sldId id="350" r:id="rId60"/>
    <p:sldId id="356" r:id="rId61"/>
    <p:sldId id="355" r:id="rId62"/>
    <p:sldId id="264" r:id="rId63"/>
    <p:sldId id="311" r:id="rId64"/>
    <p:sldId id="285" r:id="rId65"/>
    <p:sldId id="371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1A1717"/>
    <a:srgbClr val="BFBFBF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75867" autoAdjust="0"/>
  </p:normalViewPr>
  <p:slideViewPr>
    <p:cSldViewPr snapToGrid="0" snapToObjects="1">
      <p:cViewPr varScale="1">
        <p:scale>
          <a:sx n="116" d="100"/>
          <a:sy n="116" d="100"/>
        </p:scale>
        <p:origin x="-29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52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-500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1141A-322E-7E4C-B563-4F7FC70D7EE7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FA24F-35EA-2940-9DE1-F695A9E2E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31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D81A1-E7BF-3645-8945-BCD78B6BA4FE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AAB6F-339F-F14B-B8AE-1694346E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4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5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44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it comes to </a:t>
            </a:r>
            <a:r>
              <a:rPr lang="en-US" dirty="0" err="1" smtClean="0"/>
              <a:t>Docker</a:t>
            </a:r>
            <a:r>
              <a:rPr lang="en-US" dirty="0" smtClean="0"/>
              <a:t> running  single host is easy.</a:t>
            </a:r>
          </a:p>
          <a:p>
            <a:r>
              <a:rPr lang="en-US" dirty="0" smtClean="0"/>
              <a:t>Can easily</a:t>
            </a:r>
            <a:r>
              <a:rPr lang="en-US" baseline="0" dirty="0" smtClean="0"/>
              <a:t> use commands on a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container running on one machine.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Docker</a:t>
            </a:r>
            <a:r>
              <a:rPr lang="en-US" baseline="0" dirty="0" smtClean="0"/>
              <a:t> start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Docker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ps</a:t>
            </a:r>
            <a:r>
              <a:rPr lang="en-US" baseline="0" dirty="0" smtClean="0"/>
              <a:t> – list all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containers on that machine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Docker</a:t>
            </a:r>
            <a:r>
              <a:rPr lang="en-US" baseline="0" dirty="0" smtClean="0"/>
              <a:t> stop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Easy to manage containers on a single host, run them, check their status.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53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often the use case is people want to run a variety</a:t>
            </a:r>
            <a:r>
              <a:rPr lang="en-US" baseline="0" dirty="0" smtClean="0"/>
              <a:t> of hosts, a very large cluster of hosts.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95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27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The way the do this is by using AWS ECS.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Cluster of hosts running on EC2, you can run them in two ways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Run directly yourself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Use Amazon </a:t>
            </a:r>
            <a:r>
              <a:rPr lang="en-US" baseline="0" dirty="0" err="1" smtClean="0"/>
              <a:t>Fargate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containers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On the machine there is an ECS agent. Controls what happens on that machine on your behalf – if you wanted to do it yourself you would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and do it manually but you do not want to do that.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ECS agent – running on a EC2 machine – controls containers – start, stop, get stats etc. doing</a:t>
            </a:r>
            <a:r>
              <a:rPr lang="en-US" baseline="0" dirty="0" smtClean="0"/>
              <a:t> it on your behalf without manually SSH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At the top lever there is an API, which is what you use to interact with the cluster as a whole.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. I want to run 4 copy of this app container across 3 availability zones and I want to run them on m3.medium instances. ECS will take this high-level command and find ways to place tasks in the cluster to fulfill it.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API – high level </a:t>
            </a:r>
            <a:r>
              <a:rPr lang="en-US" baseline="0" dirty="0" err="1" smtClean="0"/>
              <a:t>apiexample</a:t>
            </a:r>
            <a:r>
              <a:rPr lang="en-US" baseline="0" dirty="0" smtClean="0"/>
              <a:t>, interact with the cluster as a whole, communicates &amp; instructs the agent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Run my containers on t2-small instances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Run this container with a particular IAM role and a second one with a different one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The Container task is what ultimately gets placed on the instance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Its one step above the container – the container is the application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Task is the application + the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of how you want to run the app – does it need disk access, </a:t>
            </a:r>
            <a:r>
              <a:rPr lang="en-US" baseline="0" dirty="0" err="1" smtClean="0"/>
              <a:t>env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virables</a:t>
            </a:r>
            <a:r>
              <a:rPr lang="en-US" baseline="0" dirty="0" smtClean="0"/>
              <a:t>?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Load balancer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Traffic to the containers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You can run a container which is just running a job to completion, but the more interesting task is running a service you want to run continuously and receives web traffic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AWS ECS will configure a load balancer on your behalf as well as place the task on instances in your cluster; when it places a task it also reconfigures the load balancer to direct traffic to that task. Hands free – no manual intervention.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24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1</a:t>
            </a:r>
            <a:r>
              <a:rPr lang="en-US" baseline="0" dirty="0" smtClean="0"/>
              <a:t> – by asking AWS ECS to keep 3 copies of this app running of all time, so if one of them crashes it will  restart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2 – I want to run this particular bash job to extract some data</a:t>
            </a:r>
            <a:r>
              <a:rPr lang="en-US" baseline="0" dirty="0" smtClean="0"/>
              <a:t> from a database, run it one time somewhere in the cluster, don’t care where inside, as long as it runs. 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3</a:t>
            </a:r>
            <a:r>
              <a:rPr lang="en-US" baseline="0" dirty="0" smtClean="0"/>
              <a:t> – You can have a scheduler running a data, efficiently and these can run alongside other schedulers which are doing things such as running the app persistently.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73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Integrates really</a:t>
            </a:r>
            <a:r>
              <a:rPr lang="en-US" baseline="0" dirty="0" smtClean="0"/>
              <a:t> well with the following: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1- ELB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2 – EBS – storing date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3 - prevent from being accessible to hackers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4 – metrics, </a:t>
            </a:r>
            <a:r>
              <a:rPr lang="en-US" baseline="0" dirty="0" err="1" smtClean="0"/>
              <a:t>cpu</a:t>
            </a:r>
            <a:r>
              <a:rPr lang="en-US" baseline="0" dirty="0" smtClean="0"/>
              <a:t>, memory, logs etc.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5 – IAM – allow different processes on the same machine different access –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password service will only have access to the password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, but not other services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6 – </a:t>
            </a:r>
            <a:r>
              <a:rPr lang="en-US" baseline="0" dirty="0" err="1" smtClean="0"/>
              <a:t>CloudTrail</a:t>
            </a:r>
            <a:r>
              <a:rPr lang="en-US" baseline="0" dirty="0" smtClean="0"/>
              <a:t> – auditable log of everything that happens on that machine, actions people have taken to launch or run things in the cluster.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65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Designed for massive</a:t>
            </a:r>
            <a:r>
              <a:rPr lang="en-US" baseline="0" dirty="0" smtClean="0"/>
              <a:t> scale.</a:t>
            </a:r>
          </a:p>
          <a:p>
            <a:endParaRPr lang="en-US" baseline="0" dirty="0" smtClean="0"/>
          </a:p>
          <a:p>
            <a:r>
              <a:rPr lang="en-US" dirty="0" smtClean="0"/>
              <a:t>Seamlessly scale up to thousands of hosts.</a:t>
            </a:r>
          </a:p>
          <a:p>
            <a:r>
              <a:rPr lang="en-US" dirty="0" smtClean="0"/>
              <a:t>Even</a:t>
            </a:r>
            <a:r>
              <a:rPr lang="en-US" baseline="0" dirty="0" smtClean="0"/>
              <a:t> though the scale you still have full control and monitoring of what happens inside the cluster.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5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24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6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93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Launched at </a:t>
            </a:r>
            <a:r>
              <a:rPr lang="en-US" dirty="0" err="1" smtClean="0"/>
              <a:t>aws</a:t>
            </a:r>
            <a:r>
              <a:rPr lang="en-US" dirty="0" smtClean="0"/>
              <a:t> </a:t>
            </a:r>
            <a:r>
              <a:rPr lang="en-US" dirty="0" err="1" smtClean="0"/>
              <a:t>re:invent</a:t>
            </a:r>
            <a:r>
              <a:rPr lang="en-US" dirty="0" smtClean="0"/>
              <a:t> 2016 last year</a:t>
            </a:r>
            <a:r>
              <a:rPr lang="en-US" baseline="0" dirty="0" smtClean="0"/>
              <a:t> with f</a:t>
            </a:r>
            <a:r>
              <a:rPr lang="en-US" dirty="0" smtClean="0"/>
              <a:t>eatures such as: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Image recognition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Object detection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Face</a:t>
            </a:r>
            <a:r>
              <a:rPr lang="en-US" baseline="0" dirty="0" smtClean="0"/>
              <a:t> recognition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79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then more features have been added such as: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7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Customers asked what is AWS’s answer for video?</a:t>
            </a:r>
          </a:p>
          <a:p>
            <a:r>
              <a:rPr lang="en-US" dirty="0" smtClean="0"/>
              <a:t>Why? – Because video content is</a:t>
            </a:r>
            <a:r>
              <a:rPr lang="en-US" baseline="0" dirty="0" smtClean="0"/>
              <a:t> growing rapidly.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22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Why</a:t>
            </a:r>
            <a:r>
              <a:rPr lang="en-US" baseline="0" dirty="0" smtClean="0"/>
              <a:t> is video analysis important for AWS’s customers?</a:t>
            </a: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Visual</a:t>
            </a:r>
            <a:r>
              <a:rPr lang="en-US" baseline="0" dirty="0" smtClean="0"/>
              <a:t> analysis improves: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Enhance</a:t>
            </a:r>
            <a:r>
              <a:rPr lang="en-US" baseline="0" dirty="0" smtClean="0"/>
              <a:t> safety at work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Improve logistics or customer experience in retail – track flow of people in stores; people’s feelings do they need customer service, direct flows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Smart home – deliver personalized safe and secure experience for customers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96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Video processing is still very manual.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 lot of manual reviews and checks of the data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Because of human intervention the process is slow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Expensive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Also context is different – many different types of weddings all over the world depending on tradition.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6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company wanted to recognize</a:t>
            </a:r>
            <a:r>
              <a:rPr lang="en-US" baseline="0" dirty="0" smtClean="0"/>
              <a:t> and annotate politicians in videos (about 90 000 politicians in USA).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were spending 10 000 of man hours to manually annotate politicians.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Took the video and frame by frame sent it to AWS </a:t>
            </a:r>
            <a:r>
              <a:rPr lang="en-US" baseline="0" dirty="0" err="1" smtClean="0"/>
              <a:t>Rekognition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Loss of: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Temporal information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The fact that I moved from A to B is lost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Motion context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Camera is still and people pose for it.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Video captures motion.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Image analysis – frame has worse quality, more noise,</a:t>
            </a:r>
            <a:r>
              <a:rPr lang="en-US" baseline="0" dirty="0" smtClean="0"/>
              <a:t> therefore misses out on details which a photo would have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34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Rekognition</a:t>
            </a:r>
            <a:r>
              <a:rPr lang="en-US" baseline="0" dirty="0" smtClean="0"/>
              <a:t> uses the entire context of the video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Visual – what?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Time – when?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Motion – how?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Object and activity detection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Objects – room, </a:t>
            </a:r>
            <a:r>
              <a:rPr lang="en-US" baseline="0" dirty="0" err="1" smtClean="0"/>
              <a:t>tv</a:t>
            </a:r>
            <a:r>
              <a:rPr lang="en-US" baseline="0" dirty="0" smtClean="0"/>
              <a:t>, chairs, people -&gt; conference room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Scene – indoors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Activity – what is he doing, he is walking, the others are sitting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Person tracking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Able to track an individual even when they are partially or fully hidden for some time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If face is seen, it can track an individual even if they left and then came back to the scene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Public safety – different clothes do not matter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Face recognition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Against 10 000 000s of collections of faces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Real-time live stream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Analysis –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Unsafe video detection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Will tell where in video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Why it thinks it’s explicit or suggestive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Celebrity recognition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19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Solution for</a:t>
            </a:r>
            <a:r>
              <a:rPr lang="en-US" baseline="0" dirty="0" smtClean="0"/>
              <a:t> both stored video and live streams.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56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60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Videos are quite hard to</a:t>
            </a:r>
            <a:r>
              <a:rPr lang="en-US" baseline="0" dirty="0" smtClean="0"/>
              <a:t> process since they can be very large.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start an asynchronous batch analysis job, in this case label detection.</a:t>
            </a:r>
          </a:p>
          <a:p>
            <a:r>
              <a:rPr lang="en-US" baseline="0" dirty="0" smtClean="0"/>
              <a:t>They provide you with a job id.</a:t>
            </a:r>
          </a:p>
          <a:p>
            <a:r>
              <a:rPr lang="en-US" baseline="0" dirty="0" smtClean="0"/>
              <a:t>And if its running for a while you can come back and do a get label detection to get metadata.</a:t>
            </a:r>
          </a:p>
          <a:p>
            <a:r>
              <a:rPr lang="en-US" baseline="0" dirty="0" smtClean="0"/>
              <a:t>If the job is still running you will get status back that it’s still in progress.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complete you get 2 types of projection: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Natural time series projection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At time 0 this happened, this was found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At time 1 this happened, this was found</a:t>
            </a:r>
          </a:p>
          <a:p>
            <a:pPr marL="171450" lvl="0" indent="-171450">
              <a:buFontTx/>
              <a:buChar char="-"/>
            </a:pPr>
            <a:r>
              <a:rPr lang="en-US" dirty="0" smtClean="0"/>
              <a:t>Or you can remove the time projection and get in order of appearance these are the things that happened and were found, including time when they happened or</a:t>
            </a:r>
            <a:r>
              <a:rPr lang="en-US" baseline="0" dirty="0" smtClean="0"/>
              <a:t> were found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As an input you can provide confidence percentage in order to filter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71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all familiar with the different</a:t>
            </a:r>
            <a:r>
              <a:rPr lang="en-US" baseline="0" dirty="0" smtClean="0"/>
              <a:t> pieces required for building an application.</a:t>
            </a:r>
          </a:p>
          <a:p>
            <a:r>
              <a:rPr lang="en-US" baseline="0" dirty="0" smtClean="0"/>
              <a:t>Code – application code base</a:t>
            </a:r>
          </a:p>
          <a:p>
            <a:r>
              <a:rPr lang="en-US" baseline="0" dirty="0" smtClean="0"/>
              <a:t>Engine – </a:t>
            </a:r>
            <a:r>
              <a:rPr lang="en-US" baseline="0" dirty="0" err="1" smtClean="0"/>
              <a:t>ngnix</a:t>
            </a:r>
            <a:endParaRPr lang="en-US" baseline="0" dirty="0" smtClean="0"/>
          </a:p>
          <a:p>
            <a:r>
              <a:rPr lang="en-US" baseline="0" dirty="0" smtClean="0"/>
              <a:t>Dependencies – </a:t>
            </a:r>
            <a:r>
              <a:rPr lang="en-US" baseline="0" dirty="0" err="1" smtClean="0"/>
              <a:t>NodeJS</a:t>
            </a:r>
            <a:endParaRPr lang="en-US" baseline="0" dirty="0" smtClean="0"/>
          </a:p>
          <a:p>
            <a:r>
              <a:rPr lang="en-US" baseline="0" dirty="0" err="1" smtClean="0"/>
              <a:t>Config</a:t>
            </a:r>
            <a:r>
              <a:rPr lang="en-US" baseline="0" dirty="0" smtClean="0"/>
              <a:t> – memory etc.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34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even when someone is only partially visible o</a:t>
            </a:r>
            <a:r>
              <a:rPr lang="en-US" baseline="0" dirty="0" smtClean="0"/>
              <a:t>r leaves and returns to the scene.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37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Able</a:t>
            </a:r>
            <a:r>
              <a:rPr lang="en-US" baseline="0" dirty="0" smtClean="0"/>
              <a:t> to match a face to a collection of faces.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a person is missing, police can walk around with a camera strapped onto them and maybe find the missing person.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43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think this could be very useful for the CPS team</a:t>
            </a:r>
            <a:r>
              <a:rPr lang="en-US" baseline="0" dirty="0" smtClean="0"/>
              <a:t> </a:t>
            </a:r>
            <a:r>
              <a:rPr lang="en-US" dirty="0" smtClean="0"/>
              <a:t>automatically</a:t>
            </a:r>
            <a:r>
              <a:rPr lang="en-US" baseline="0" dirty="0" smtClean="0"/>
              <a:t> tagging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16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917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of this provides solutions for media and entertainment.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Useful for Recommendation engines or ad placement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All this metadata shortens video search tremendously.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Enhance live streams by filtering or adding real-time annotating celebrities etc.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74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would you create a dynamic search index?</a:t>
            </a:r>
          </a:p>
          <a:p>
            <a:endParaRPr lang="en-US" dirty="0" smtClean="0"/>
          </a:p>
          <a:p>
            <a:r>
              <a:rPr lang="en-US" dirty="0" smtClean="0"/>
              <a:t>Example of</a:t>
            </a:r>
            <a:r>
              <a:rPr lang="en-US" baseline="0" dirty="0" smtClean="0"/>
              <a:t> a dynamic search index infrastructure.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79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 public places where there are authorized cameras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Immediate response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Protect a celebrity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Alert forces about</a:t>
            </a:r>
            <a:r>
              <a:rPr lang="en-US" baseline="0" dirty="0" smtClean="0"/>
              <a:t> a person of interest</a:t>
            </a:r>
          </a:p>
          <a:p>
            <a:pPr marL="0" lvl="0" indent="0">
              <a:buFontTx/>
              <a:buNone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After an event has happened – gather</a:t>
            </a:r>
            <a:r>
              <a:rPr lang="en-US" baseline="0" dirty="0" smtClean="0"/>
              <a:t> videos from multiple sources and track a how a person has moved around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Reconstruct what has happened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Problem - might have 10 000 hours of video, manually impossible, so they do sampling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Restricted area and a car comes in which has an unrecognized license plate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Can</a:t>
            </a:r>
            <a:r>
              <a:rPr lang="en-US" baseline="0" dirty="0" smtClean="0"/>
              <a:t> again create notifications or alert based on this, I am seeing a car which is not supposed to be here</a:t>
            </a:r>
            <a:endParaRPr lang="en-US" dirty="0" smtClean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657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</a:t>
            </a:r>
            <a:r>
              <a:rPr lang="en-US" baseline="0" dirty="0" smtClean="0"/>
              <a:t> stream analysis architecture example.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002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 children or old people and their activities,</a:t>
            </a:r>
            <a:r>
              <a:rPr lang="en-US" baseline="0" dirty="0" smtClean="0"/>
              <a:t> for example call an ambulance if necessary.</a:t>
            </a:r>
          </a:p>
          <a:p>
            <a:r>
              <a:rPr lang="en-US" baseline="0" dirty="0" smtClean="0"/>
              <a:t>Monitor against burglaries, intruders.</a:t>
            </a:r>
          </a:p>
          <a:p>
            <a:r>
              <a:rPr lang="en-US" baseline="0" dirty="0" smtClean="0"/>
              <a:t>Monitor for guests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91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r>
              <a:rPr lang="en-US" baseline="0" dirty="0" smtClean="0"/>
              <a:t> which often arise: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Version drift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Configuration drift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Dependencies drift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Example: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Dev</a:t>
            </a:r>
            <a:r>
              <a:rPr lang="en-US" baseline="0" dirty="0" smtClean="0"/>
              <a:t> has 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 v6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Staging and QA has v7 and runs fine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Prod has a machine which has been around for a while and has an older version of 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 – v4 and the code crashes and burns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It’s a very disconcerting as it causes you to loose trust in your deployment lifecycle and whether or not you will be able to deliver an application to your clients.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86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731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731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</a:t>
            </a:r>
            <a:r>
              <a:rPr lang="en-US" baseline="0" dirty="0" smtClean="0"/>
              <a:t> presentation on this is in the reference links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77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AWS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Lex</a:t>
            </a:r>
            <a:r>
              <a:rPr lang="en-US" baseline="0" dirty="0" smtClean="0"/>
              <a:t> to build a browser app to control a remote </a:t>
            </a:r>
            <a:r>
              <a:rPr lang="en-US" dirty="0" smtClean="0"/>
              <a:t>controlled car / robot via voice.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36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solution is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It allows you to take your dependencies, run time engine and your code and package them in a consistent unit of deployment.</a:t>
            </a:r>
          </a:p>
          <a:p>
            <a:r>
              <a:rPr lang="en-US" baseline="0" dirty="0" smtClean="0"/>
              <a:t>This </a:t>
            </a:r>
            <a:r>
              <a:rPr lang="en-US" baseline="0" dirty="0" err="1" smtClean="0"/>
              <a:t>artefact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somthing</a:t>
            </a:r>
            <a:r>
              <a:rPr lang="en-US" baseline="0" dirty="0" smtClean="0"/>
              <a:t> you can take to any machine or run locally and you can be confident it will run consistently.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10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 is build</a:t>
            </a:r>
            <a:r>
              <a:rPr lang="en-US" baseline="0" dirty="0" smtClean="0"/>
              <a:t> up from layers.</a:t>
            </a:r>
          </a:p>
          <a:p>
            <a:r>
              <a:rPr lang="en-US" baseline="0" dirty="0" smtClean="0"/>
              <a:t>Each layer represents a part of your build process.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Kernel – boot </a:t>
            </a:r>
          </a:p>
          <a:p>
            <a:r>
              <a:rPr lang="en-US" baseline="0" dirty="0" smtClean="0"/>
              <a:t>Base Image – adds system libraries for example for Ubuntu </a:t>
            </a:r>
          </a:p>
          <a:p>
            <a:r>
              <a:rPr lang="en-US" baseline="0" dirty="0" smtClean="0"/>
              <a:t>Add 2 layer – 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 binary </a:t>
            </a:r>
            <a:r>
              <a:rPr lang="en-US" baseline="0" dirty="0" err="1" smtClean="0"/>
              <a:t>andgix</a:t>
            </a:r>
            <a:r>
              <a:rPr lang="en-US" baseline="0" dirty="0" smtClean="0"/>
              <a:t> binary</a:t>
            </a:r>
          </a:p>
          <a:p>
            <a:r>
              <a:rPr lang="en-US" baseline="0" dirty="0" smtClean="0"/>
              <a:t>Writable layer – add application code 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Kind of working like with a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repo – commit – add stuff, add more </a:t>
            </a:r>
            <a:r>
              <a:rPr lang="en-US" baseline="0" dirty="0" err="1" smtClean="0"/>
              <a:t>stuf</a:t>
            </a:r>
            <a:r>
              <a:rPr lang="en-US" baseline="0" dirty="0" smtClean="0"/>
              <a:t> = end product = container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Container vs. deploying on a virtual host etc.</a:t>
            </a:r>
          </a:p>
          <a:p>
            <a:r>
              <a:rPr lang="en-US" baseline="0" dirty="0" smtClean="0"/>
              <a:t>SCP/FTP code base</a:t>
            </a:r>
          </a:p>
          <a:p>
            <a:r>
              <a:rPr lang="en-US" baseline="0" dirty="0" smtClean="0"/>
              <a:t>Deploy new version</a:t>
            </a:r>
          </a:p>
          <a:p>
            <a:r>
              <a:rPr lang="en-US" baseline="0" dirty="0" smtClean="0"/>
              <a:t>Install dependencies</a:t>
            </a:r>
          </a:p>
          <a:p>
            <a:r>
              <a:rPr lang="en-US" baseline="0" dirty="0" smtClean="0"/>
              <a:t>Something fails -&gt; need to do a roll back and try to get things the way they were</a:t>
            </a:r>
          </a:p>
          <a:p>
            <a:r>
              <a:rPr lang="en-US" baseline="0" dirty="0" smtClean="0"/>
              <a:t>Hard as this could have mutated the machine in such a way that even the old version of the app would no longer run</a:t>
            </a:r>
          </a:p>
          <a:p>
            <a:r>
              <a:rPr lang="en-US" baseline="0" dirty="0" smtClean="0"/>
              <a:t>And you will need to somehow rescue or provision a new machine</a:t>
            </a:r>
          </a:p>
          <a:p>
            <a:r>
              <a:rPr lang="en-US" baseline="0" dirty="0" smtClean="0"/>
              <a:t>With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the base machine is just an empty shell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you deploy a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image in runs the same across all </a:t>
            </a:r>
            <a:r>
              <a:rPr lang="en-US" baseline="0" dirty="0" err="1" smtClean="0"/>
              <a:t>envs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1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may</a:t>
            </a:r>
            <a:r>
              <a:rPr lang="en-US" baseline="0" dirty="0" smtClean="0"/>
              <a:t> think well the benefits of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sound very similar to those of an AWS AMI machine.</a:t>
            </a:r>
          </a:p>
          <a:p>
            <a:r>
              <a:rPr lang="en-US" baseline="0" dirty="0" smtClean="0"/>
              <a:t>There is difference.</a:t>
            </a:r>
          </a:p>
          <a:p>
            <a:r>
              <a:rPr lang="en-US" dirty="0" smtClean="0"/>
              <a:t>AMI image is much more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heavy weight – larger – often gigabytes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Due to the</a:t>
            </a:r>
            <a:r>
              <a:rPr lang="en-US" baseline="0" dirty="0" smtClean="0"/>
              <a:t> way it runs there is more overhead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takes longer to generate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Docker</a:t>
            </a:r>
            <a:r>
              <a:rPr lang="en-US" baseline="0" dirty="0" smtClean="0"/>
              <a:t> image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Light – can be as small as 50 - 70mb – contains just application binaries and bare minimum requirements to run 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Because of this you can run multiple containers on the same EC2 before you run out of resources such as memory etc. They are more like processes – you can run 10, 15, 20 on a midsize instance.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2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gives you confidence you will be</a:t>
            </a:r>
            <a:r>
              <a:rPr lang="en-US" baseline="0" dirty="0" smtClean="0"/>
              <a:t> able to repeat the build across multiple environments and confidence that that code you built will run in production.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gives you this…</a:t>
            </a:r>
          </a:p>
          <a:p>
            <a:r>
              <a:rPr lang="en-US" dirty="0" smtClean="0"/>
              <a:t>- 1</a:t>
            </a:r>
            <a:r>
              <a:rPr lang="en-US" baseline="0" dirty="0" smtClean="0"/>
              <a:t> – 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2 – one can run NodeJS4 and the other can run NodeJS6 and they are not conflicting as they are not sharing the root base file system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</a:t>
            </a:r>
            <a:r>
              <a:rPr lang="en-US" baseline="0" dirty="0" smtClean="0"/>
              <a:t> – packing an instance with multiple containers and fully utilizing it’s resources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5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1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4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7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3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7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12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8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2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2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46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s/" TargetMode="External"/><Relationship Id="rId4" Type="http://schemas.openxmlformats.org/officeDocument/2006/relationships/hyperlink" Target="https://www.slideshare.net/AmazonWebServices/con202getting-started-with-docker-and-amazon-ecs?from_action=save" TargetMode="External"/><Relationship Id="rId5" Type="http://schemas.openxmlformats.org/officeDocument/2006/relationships/hyperlink" Target="https://www.youtube.com/user/AmazonWebServices/playlists?shelf_id=27&amp;view=50&amp;sort=dd" TargetMode="External"/><Relationship Id="rId6" Type="http://schemas.openxmlformats.org/officeDocument/2006/relationships/hyperlink" Target="https://confluence.dev.bbc.co.uk/display/~atanas.kuzmanov@bbc.co.uk/Atanas+Present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lideshare.net/AmazonWebServices/new-launch-amazon-rekognition-video-eliminates-manual-cataloging-of-video-which-is-expensive-errorprone-and-hard-to-scale-mcl339-reinvent-2017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AWS </a:t>
            </a:r>
            <a:r>
              <a:rPr lang="en-US" dirty="0" err="1" smtClean="0">
                <a:solidFill>
                  <a:schemeClr val="bg1"/>
                </a:solidFill>
              </a:rPr>
              <a:t>re:invent</a:t>
            </a:r>
            <a:r>
              <a:rPr lang="en-US" dirty="0" smtClean="0">
                <a:solidFill>
                  <a:schemeClr val="bg1"/>
                </a:solidFill>
              </a:rPr>
              <a:t> 2017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Highlights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FBFBF"/>
                </a:solidFill>
              </a:rPr>
              <a:t>by Atanas Kuzmanov</a:t>
            </a:r>
          </a:p>
          <a:p>
            <a:r>
              <a:rPr lang="en-US" dirty="0" smtClean="0">
                <a:solidFill>
                  <a:srgbClr val="BFBFBF"/>
                </a:solidFill>
              </a:rPr>
              <a:t>2018</a:t>
            </a:r>
            <a:endParaRPr lang="en-US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89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Elastic Container Service (ECS)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u="sng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b="1" u="sng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b="1" u="sng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I</a:t>
            </a:r>
            <a:r>
              <a:rPr lang="en-US" dirty="0" smtClean="0">
                <a:solidFill>
                  <a:srgbClr val="FFFFFF"/>
                </a:solidFill>
              </a:rPr>
              <a:t>ntroduction to AWS Elastic Container Service</a:t>
            </a:r>
          </a:p>
        </p:txBody>
      </p:sp>
    </p:spTree>
    <p:extLst>
      <p:ext uri="{BB962C8B-B14F-4D97-AF65-F5344CB8AC3E}">
        <p14:creationId xmlns:p14="http://schemas.microsoft.com/office/powerpoint/2010/main" val="176024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Elastic Container Service (ECS)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R</a:t>
            </a:r>
            <a:r>
              <a:rPr lang="en-US" dirty="0" smtClean="0">
                <a:solidFill>
                  <a:srgbClr val="FFFFFF"/>
                </a:solidFill>
              </a:rPr>
              <a:t>unning a single host is easy</a:t>
            </a:r>
          </a:p>
        </p:txBody>
      </p:sp>
      <p:pic>
        <p:nvPicPr>
          <p:cNvPr id="4" name="Picture 3" descr="Screen Shot 2018-02-16 at 16.03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790" y="2074333"/>
            <a:ext cx="5925659" cy="47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1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Elastic Container Service (ECS)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few hosts?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2-16 at 16.04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0120"/>
            <a:ext cx="9144000" cy="398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1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Elastic Container Service (ECS)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>
                <a:solidFill>
                  <a:srgbClr val="FFFFFF"/>
                </a:solidFill>
              </a:rPr>
              <a:t>M</a:t>
            </a:r>
            <a:r>
              <a:rPr lang="en-US" sz="2400" dirty="0" smtClean="0">
                <a:solidFill>
                  <a:srgbClr val="FFFFFF"/>
                </a:solidFill>
              </a:rPr>
              <a:t>any hosts? – How do I distribute my containers across gigantic clusters?!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FFFF"/>
                </a:solidFill>
              </a:rPr>
              <a:t>AWS customer 1 – 3500 instances at peak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AWS customer </a:t>
            </a:r>
            <a:r>
              <a:rPr lang="en-US" sz="2400" dirty="0" smtClean="0">
                <a:solidFill>
                  <a:srgbClr val="FFFFFF"/>
                </a:solidFill>
              </a:rPr>
              <a:t>2 – runs a fleet of 1200 instances on average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 descr="Screen Shot 2018-02-16 at 16.07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250"/>
            <a:ext cx="9144000" cy="40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82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Elastic Container Service (ECS)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pplication</a:t>
            </a:r>
          </a:p>
        </p:txBody>
      </p:sp>
      <p:pic>
        <p:nvPicPr>
          <p:cNvPr id="4" name="Picture 3" descr="Screen Shot 2018-02-19 at 14.18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7884"/>
            <a:ext cx="9144000" cy="39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Elastic Container Service (ECS)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esigned for many use cases</a:t>
            </a:r>
          </a:p>
        </p:txBody>
      </p:sp>
      <p:pic>
        <p:nvPicPr>
          <p:cNvPr id="4" name="Picture 3" descr="Screen Shot 2018-02-19 at 14.45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1413"/>
            <a:ext cx="9144000" cy="332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91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Elastic Container Service (ECS)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esigned for use with other AWS services</a:t>
            </a:r>
          </a:p>
        </p:txBody>
      </p:sp>
      <p:pic>
        <p:nvPicPr>
          <p:cNvPr id="4" name="Picture 3" descr="Screen Shot 2018-02-19 at 16.54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521"/>
            <a:ext cx="9144000" cy="39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Elastic Container Service (ECS)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esigned for scale</a:t>
            </a:r>
          </a:p>
        </p:txBody>
      </p:sp>
      <p:pic>
        <p:nvPicPr>
          <p:cNvPr id="4" name="Picture 3" descr="Screen Shot 2018-02-19 at 16.54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419"/>
            <a:ext cx="9144000" cy="388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8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003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20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7300" b="1" u="sng" dirty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mazon </a:t>
            </a:r>
            <a:r>
              <a:rPr lang="en-US" dirty="0" err="1">
                <a:solidFill>
                  <a:srgbClr val="FFFFFF"/>
                </a:solidFill>
              </a:rPr>
              <a:t>Rekognition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Video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739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367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7300" b="1" u="sng" dirty="0">
                <a:solidFill>
                  <a:srgbClr val="FFFFFF"/>
                </a:solidFill>
              </a:rPr>
              <a:t>G</a:t>
            </a:r>
            <a:r>
              <a:rPr lang="en-US" dirty="0" smtClean="0">
                <a:solidFill>
                  <a:srgbClr val="FFFFFF"/>
                </a:solidFill>
              </a:rPr>
              <a:t>etting </a:t>
            </a:r>
            <a:r>
              <a:rPr lang="en-US" dirty="0">
                <a:solidFill>
                  <a:srgbClr val="FFFFFF"/>
                </a:solidFill>
              </a:rPr>
              <a:t>Started with </a:t>
            </a:r>
            <a:r>
              <a:rPr lang="en-US" dirty="0" err="1">
                <a:solidFill>
                  <a:srgbClr val="FFFFFF"/>
                </a:solidFill>
              </a:rPr>
              <a:t>Docker</a:t>
            </a:r>
            <a:r>
              <a:rPr lang="en-US" dirty="0">
                <a:solidFill>
                  <a:srgbClr val="FFFFFF"/>
                </a:solidFill>
              </a:rPr>
              <a:t> and Amazon ECS</a:t>
            </a:r>
          </a:p>
        </p:txBody>
      </p:sp>
    </p:spTree>
    <p:extLst>
      <p:ext uri="{BB962C8B-B14F-4D97-AF65-F5344CB8AC3E}">
        <p14:creationId xmlns:p14="http://schemas.microsoft.com/office/powerpoint/2010/main" val="66477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Image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1-11 at 11.56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0450"/>
            <a:ext cx="9144000" cy="267802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1763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L</a:t>
            </a:r>
            <a:r>
              <a:rPr lang="en-US" dirty="0" smtClean="0">
                <a:solidFill>
                  <a:srgbClr val="FFFFFF"/>
                </a:solidFill>
              </a:rPr>
              <a:t>aunched last year with the following features</a:t>
            </a:r>
          </a:p>
        </p:txBody>
      </p:sp>
    </p:spTree>
    <p:extLst>
      <p:ext uri="{BB962C8B-B14F-4D97-AF65-F5344CB8AC3E}">
        <p14:creationId xmlns:p14="http://schemas.microsoft.com/office/powerpoint/2010/main" val="105718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Image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1-11 at 11.59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409"/>
            <a:ext cx="9144000" cy="263917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1763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S</a:t>
            </a:r>
            <a:r>
              <a:rPr lang="en-US" dirty="0" smtClean="0">
                <a:solidFill>
                  <a:srgbClr val="FFFFFF"/>
                </a:solidFill>
              </a:rPr>
              <a:t>ince then more features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have been added</a:t>
            </a:r>
          </a:p>
        </p:txBody>
      </p:sp>
    </p:spTree>
    <p:extLst>
      <p:ext uri="{BB962C8B-B14F-4D97-AF65-F5344CB8AC3E}">
        <p14:creationId xmlns:p14="http://schemas.microsoft.com/office/powerpoint/2010/main" val="645876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V</a:t>
            </a:r>
            <a:r>
              <a:rPr lang="en-US" dirty="0" smtClean="0">
                <a:solidFill>
                  <a:srgbClr val="FFFFFF"/>
                </a:solidFill>
              </a:rPr>
              <a:t>ideos and video streams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E</a:t>
            </a:r>
            <a:r>
              <a:rPr lang="en-US" dirty="0" smtClean="0">
                <a:solidFill>
                  <a:srgbClr val="FFFFFF"/>
                </a:solidFill>
              </a:rPr>
              <a:t>ssential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Media and entertainment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Video-on-demand viewers are expected to reach 209 million by 2021 globally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Public safety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CCTV content is expected to grow to 859PB/day 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(~200 000 000 one sided, single layer, DVDs per day)</a:t>
            </a:r>
          </a:p>
          <a:p>
            <a:pPr marL="914400" lvl="2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Smart homes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45 million Smart Home systems are expected to be in use by 2018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28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>
                <a:solidFill>
                  <a:srgbClr val="FFFFFF"/>
                </a:solidFill>
              </a:rPr>
              <a:t>V</a:t>
            </a:r>
            <a:r>
              <a:rPr lang="en-US" dirty="0" smtClean="0">
                <a:solidFill>
                  <a:srgbClr val="FFFFFF"/>
                </a:solidFill>
              </a:rPr>
              <a:t>ideo analysis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N</a:t>
            </a:r>
            <a:r>
              <a:rPr lang="en-US" dirty="0" smtClean="0">
                <a:solidFill>
                  <a:srgbClr val="FFFFFF"/>
                </a:solidFill>
              </a:rPr>
              <a:t>ecessary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Enhance overall safety and security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Improve business operations and productivity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Improve customer experience</a:t>
            </a:r>
          </a:p>
        </p:txBody>
      </p:sp>
    </p:spTree>
    <p:extLst>
      <p:ext uri="{BB962C8B-B14F-4D97-AF65-F5344CB8AC3E}">
        <p14:creationId xmlns:p14="http://schemas.microsoft.com/office/powerpoint/2010/main" val="93518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>
                <a:solidFill>
                  <a:srgbClr val="FFFFFF"/>
                </a:solidFill>
              </a:rPr>
              <a:t>L</a:t>
            </a:r>
            <a:r>
              <a:rPr lang="en-US" dirty="0" smtClean="0">
                <a:solidFill>
                  <a:srgbClr val="FFFFFF"/>
                </a:solidFill>
              </a:rPr>
              <a:t>imitations of current solutions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1-11 at 12.10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400"/>
            <a:ext cx="9144000" cy="24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1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>
                <a:solidFill>
                  <a:srgbClr val="FFFFFF"/>
                </a:solidFill>
              </a:rPr>
              <a:t>C</a:t>
            </a:r>
            <a:r>
              <a:rPr lang="en-US" dirty="0" smtClean="0">
                <a:solidFill>
                  <a:srgbClr val="FFFFFF"/>
                </a:solidFill>
              </a:rPr>
              <a:t>urrent solutions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Limitations</a:t>
            </a:r>
          </a:p>
        </p:txBody>
      </p:sp>
      <p:pic>
        <p:nvPicPr>
          <p:cNvPr id="5" name="Picture 4" descr="Screen Shot 2018-01-11 at 12.14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1726163"/>
          </a:xfrm>
          <a:prstGeom prst="rect">
            <a:avLst/>
          </a:prstGeom>
        </p:spPr>
      </p:pic>
      <p:pic>
        <p:nvPicPr>
          <p:cNvPr id="6" name="Picture 5" descr="Screen Shot 2018-01-11 at 12.15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4702431"/>
            <a:ext cx="7708900" cy="21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4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F</a:t>
            </a:r>
            <a:r>
              <a:rPr lang="en-US" dirty="0" smtClean="0">
                <a:solidFill>
                  <a:srgbClr val="FFFFFF"/>
                </a:solidFill>
              </a:rPr>
              <a:t>eatures: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Object and activity detection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Person tracking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Face recognition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Real-time live stream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Unsafe video detection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Celebrity recognition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1514792665-24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55409">
            <a:off x="7173235" y="2072853"/>
            <a:ext cx="440975" cy="697591"/>
          </a:xfrm>
          <a:prstGeom prst="rect">
            <a:avLst/>
          </a:prstGeom>
        </p:spPr>
      </p:pic>
      <p:pic>
        <p:nvPicPr>
          <p:cNvPr id="5" name="Picture 4" descr="CCTV-247-24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48" y="3898900"/>
            <a:ext cx="504053" cy="615324"/>
          </a:xfrm>
          <a:prstGeom prst="rect">
            <a:avLst/>
          </a:prstGeom>
        </p:spPr>
      </p:pic>
      <p:pic>
        <p:nvPicPr>
          <p:cNvPr id="6" name="Picture 5" descr="Rfc1394-Danger-Blank-2400px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21"/>
          <a:stretch/>
        </p:blipFill>
        <p:spPr>
          <a:xfrm>
            <a:off x="6982473" y="4622800"/>
            <a:ext cx="986513" cy="381000"/>
          </a:xfrm>
          <a:prstGeom prst="rect">
            <a:avLst/>
          </a:prstGeom>
        </p:spPr>
      </p:pic>
      <p:pic>
        <p:nvPicPr>
          <p:cNvPr id="7" name="Picture 6" descr="run2-2400px.png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377" y="2735580"/>
            <a:ext cx="583524" cy="475086"/>
          </a:xfrm>
          <a:prstGeom prst="rect">
            <a:avLst/>
          </a:prstGeom>
        </p:spPr>
      </p:pic>
      <p:pic>
        <p:nvPicPr>
          <p:cNvPr id="8" name="Picture 7" descr="Button---Happy-2400px.png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48" y="3339074"/>
            <a:ext cx="433853" cy="433853"/>
          </a:xfrm>
          <a:prstGeom prst="rect">
            <a:avLst/>
          </a:prstGeom>
        </p:spPr>
      </p:pic>
      <p:pic>
        <p:nvPicPr>
          <p:cNvPr id="10" name="Picture 9" descr="Celebrity-Portrait-2400p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377" y="5134767"/>
            <a:ext cx="768350" cy="57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25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O</a:t>
            </a:r>
            <a:r>
              <a:rPr lang="en-US" dirty="0" smtClean="0">
                <a:solidFill>
                  <a:srgbClr val="FFFFFF"/>
                </a:solidFill>
              </a:rPr>
              <a:t>ne solution for all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1-11 at 12.40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713"/>
            <a:ext cx="9144000" cy="37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O</a:t>
            </a:r>
            <a:r>
              <a:rPr lang="en-US" dirty="0" smtClean="0">
                <a:solidFill>
                  <a:srgbClr val="FFFFFF"/>
                </a:solidFill>
              </a:rPr>
              <a:t>bject, Scene and Activity detection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1-11 at 12.42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19248"/>
            <a:ext cx="8407400" cy="46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9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O</a:t>
            </a:r>
            <a:r>
              <a:rPr lang="en-US" dirty="0" smtClean="0">
                <a:solidFill>
                  <a:srgbClr val="FFFFFF"/>
                </a:solidFill>
              </a:rPr>
              <a:t>bject, scene and activity detection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1-11 at 13.44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8621"/>
            <a:ext cx="9144000" cy="45577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5900" y="6113463"/>
            <a:ext cx="1638300" cy="744537"/>
          </a:xfrm>
          <a:prstGeom prst="rect">
            <a:avLst/>
          </a:prstGeom>
          <a:solidFill>
            <a:srgbClr val="121212"/>
          </a:solidFill>
          <a:ln>
            <a:solidFill>
              <a:srgbClr val="1212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4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W</a:t>
            </a:r>
            <a:r>
              <a:rPr lang="en-US" dirty="0" smtClean="0">
                <a:solidFill>
                  <a:srgbClr val="FFFFFF"/>
                </a:solidFill>
              </a:rPr>
              <a:t>hat is </a:t>
            </a:r>
            <a:r>
              <a:rPr lang="en-US" dirty="0" err="1" smtClean="0">
                <a:solidFill>
                  <a:srgbClr val="FFFFFF"/>
                </a:solidFill>
              </a:rPr>
              <a:t>Docker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045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pplication environment components</a:t>
            </a:r>
          </a:p>
        </p:txBody>
      </p:sp>
      <p:pic>
        <p:nvPicPr>
          <p:cNvPr id="4" name="Picture 3" descr="Screen Shot 2018-02-16 at 11.44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4636"/>
            <a:ext cx="9144000" cy="45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12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P</a:t>
            </a:r>
            <a:r>
              <a:rPr lang="en-US" dirty="0" smtClean="0">
                <a:solidFill>
                  <a:srgbClr val="FFFFFF"/>
                </a:solidFill>
              </a:rPr>
              <a:t>erson tracking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1-11 at 13.47.4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"/>
          <a:stretch/>
        </p:blipFill>
        <p:spPr>
          <a:xfrm>
            <a:off x="0" y="2286000"/>
            <a:ext cx="9144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4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F</a:t>
            </a:r>
            <a:r>
              <a:rPr lang="en-US" dirty="0" smtClean="0">
                <a:solidFill>
                  <a:srgbClr val="FFFFFF"/>
                </a:solidFill>
              </a:rPr>
              <a:t>ace search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1-11 at 13.55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38" y="2184400"/>
            <a:ext cx="7309261" cy="440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0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C</a:t>
            </a:r>
            <a:r>
              <a:rPr lang="en-US" dirty="0" smtClean="0">
                <a:solidFill>
                  <a:srgbClr val="FFFFFF"/>
                </a:solidFill>
              </a:rPr>
              <a:t>elebrity Recognition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Celebrity-Portrait-24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32" y="2374900"/>
            <a:ext cx="5215467" cy="3911600"/>
          </a:xfrm>
          <a:prstGeom prst="rect">
            <a:avLst/>
          </a:prstGeom>
        </p:spPr>
      </p:pic>
      <p:pic>
        <p:nvPicPr>
          <p:cNvPr id="5" name="Picture 4" descr="1396291320-24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925" y="3784600"/>
            <a:ext cx="1093500" cy="1092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27200" y="2374900"/>
            <a:ext cx="6121400" cy="40894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4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U</a:t>
            </a:r>
            <a:r>
              <a:rPr lang="en-US" dirty="0" smtClean="0">
                <a:solidFill>
                  <a:srgbClr val="FFFFFF"/>
                </a:solidFill>
              </a:rPr>
              <a:t>nsafe video detection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1-11 at 13.56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56117"/>
            <a:ext cx="8178800" cy="45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4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M</a:t>
            </a:r>
            <a:r>
              <a:rPr lang="en-US" dirty="0" smtClean="0">
                <a:solidFill>
                  <a:srgbClr val="FFFFFF"/>
                </a:solidFill>
              </a:rPr>
              <a:t>edia and entertainment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	Create metadata for celebrities, emotions, key 	topics in videos with time segments for search or 	recommendation engines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	Automatically detect inappropriate content, 	based on requirements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	Extract data in streaming mode to enhance user 	engagement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5" name="Picture 4" descr="wifi_blue-2-2400px.png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0" y="4927600"/>
            <a:ext cx="757310" cy="809236"/>
          </a:xfrm>
          <a:prstGeom prst="rect">
            <a:avLst/>
          </a:prstGeom>
        </p:spPr>
      </p:pic>
      <p:pic>
        <p:nvPicPr>
          <p:cNvPr id="6" name="Picture 5" descr="Danger-panel-24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5" y="3792645"/>
            <a:ext cx="644115" cy="567090"/>
          </a:xfrm>
          <a:prstGeom prst="rect">
            <a:avLst/>
          </a:prstGeom>
        </p:spPr>
      </p:pic>
      <p:pic>
        <p:nvPicPr>
          <p:cNvPr id="7" name="Picture 6" descr="tag-24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3" y="2082800"/>
            <a:ext cx="942533" cy="9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4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U</a:t>
            </a:r>
            <a:r>
              <a:rPr lang="en-US" dirty="0" smtClean="0">
                <a:solidFill>
                  <a:srgbClr val="FFFFFF"/>
                </a:solidFill>
              </a:rPr>
              <a:t>se case: Dynamic Video Search Indexing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1-11 at 14.30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328"/>
            <a:ext cx="9144000" cy="33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4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P</a:t>
            </a:r>
            <a:r>
              <a:rPr lang="en-US" dirty="0" smtClean="0">
                <a:solidFill>
                  <a:srgbClr val="FFFFFF"/>
                </a:solidFill>
              </a:rPr>
              <a:t>ublic safety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		Recognize a person of interest across a 				collection of millions in real time across 				hundreds of cameras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		Track a person of interest across a video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		Create alerts by detecting objects and activities 		of interest, such as a car, license plate, running, 		etc.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citizen-engagement-graphic-24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" y="2219399"/>
            <a:ext cx="1365081" cy="668705"/>
          </a:xfrm>
          <a:prstGeom prst="rect">
            <a:avLst/>
          </a:prstGeom>
        </p:spPr>
      </p:pic>
      <p:pic>
        <p:nvPicPr>
          <p:cNvPr id="6" name="Picture 5" descr="Radar-24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1" y="3617087"/>
            <a:ext cx="799761" cy="799428"/>
          </a:xfrm>
          <a:prstGeom prst="rect">
            <a:avLst/>
          </a:prstGeom>
        </p:spPr>
      </p:pic>
      <p:pic>
        <p:nvPicPr>
          <p:cNvPr id="7" name="Picture 6" descr="Danger-panel-24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1" y="4813300"/>
            <a:ext cx="727160" cy="6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U</a:t>
            </a:r>
            <a:r>
              <a:rPr lang="en-US" dirty="0" smtClean="0">
                <a:solidFill>
                  <a:srgbClr val="FFFFFF"/>
                </a:solidFill>
              </a:rPr>
              <a:t>se case: Live recognition of Persons of Interest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1-11 at 14.42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2573"/>
            <a:ext cx="9144000" cy="33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5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H</a:t>
            </a:r>
            <a:r>
              <a:rPr lang="en-US" dirty="0" smtClean="0">
                <a:solidFill>
                  <a:srgbClr val="FFFFFF"/>
                </a:solidFill>
              </a:rPr>
              <a:t>ome monitoring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		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 dirty="0" smtClean="0">
                <a:solidFill>
                  <a:srgbClr val="FFFFFF"/>
                </a:solidFill>
              </a:rPr>
              <a:t>	Face recognition for door-bell cameras</a:t>
            </a: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		Detect activities from home cameras</a:t>
            </a: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hypnotic-happy-maze-mobile-casino-2400px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476500"/>
            <a:ext cx="1079500" cy="1079500"/>
          </a:xfrm>
          <a:prstGeom prst="rect">
            <a:avLst/>
          </a:prstGeom>
        </p:spPr>
      </p:pic>
      <p:pic>
        <p:nvPicPr>
          <p:cNvPr id="5" name="Picture 4" descr="webcam-24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0"/>
            <a:ext cx="1485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5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WS </a:t>
            </a:r>
            <a:r>
              <a:rPr lang="en-US" dirty="0" err="1" smtClean="0">
                <a:solidFill>
                  <a:srgbClr val="FFFFFF"/>
                </a:solidFill>
              </a:rPr>
              <a:t>Rekognition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i="1" u="sng" dirty="0" smtClean="0">
                <a:solidFill>
                  <a:srgbClr val="FFFFFF"/>
                </a:solidFill>
              </a:rPr>
              <a:t>Video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P</a:t>
            </a:r>
            <a:r>
              <a:rPr lang="en-US" dirty="0" smtClean="0">
                <a:solidFill>
                  <a:srgbClr val="FFFFFF"/>
                </a:solidFill>
              </a:rPr>
              <a:t>ricing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Video analysis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$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0.10</a:t>
            </a:r>
            <a:r>
              <a:rPr lang="en-US" dirty="0" smtClean="0">
                <a:solidFill>
                  <a:srgbClr val="FFFFFF"/>
                </a:solidFill>
              </a:rPr>
              <a:t>/min of video processed for video API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Stream analysis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77933C"/>
                </a:solidFill>
              </a:rPr>
              <a:t>$0.12</a:t>
            </a:r>
            <a:r>
              <a:rPr lang="en-US" dirty="0" smtClean="0">
                <a:solidFill>
                  <a:srgbClr val="FFFFFF"/>
                </a:solidFill>
              </a:rPr>
              <a:t>/min of video processed for streaming API</a:t>
            </a:r>
          </a:p>
        </p:txBody>
      </p:sp>
    </p:spTree>
    <p:extLst>
      <p:ext uri="{BB962C8B-B14F-4D97-AF65-F5344CB8AC3E}">
        <p14:creationId xmlns:p14="http://schemas.microsoft.com/office/powerpoint/2010/main" val="936142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W</a:t>
            </a:r>
            <a:r>
              <a:rPr lang="en-US" dirty="0" smtClean="0">
                <a:solidFill>
                  <a:srgbClr val="FFFFFF"/>
                </a:solidFill>
              </a:rPr>
              <a:t>hat is </a:t>
            </a:r>
            <a:r>
              <a:rPr lang="en-US" dirty="0" err="1" smtClean="0">
                <a:solidFill>
                  <a:srgbClr val="FFFFFF"/>
                </a:solidFill>
              </a:rPr>
              <a:t>Docker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ifferent environments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It worked on my machine, why not on production?</a:t>
            </a:r>
          </a:p>
        </p:txBody>
      </p:sp>
      <p:pic>
        <p:nvPicPr>
          <p:cNvPr id="4" name="Picture 3" descr="Screen Shot 2018-02-16 at 11.49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0165"/>
            <a:ext cx="9144000" cy="39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5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24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205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7300" b="1" u="sng" dirty="0" smtClean="0">
                <a:solidFill>
                  <a:srgbClr val="FFFFFF"/>
                </a:solidFill>
              </a:rPr>
              <a:t>O</a:t>
            </a:r>
            <a:r>
              <a:rPr lang="en-US" dirty="0" smtClean="0">
                <a:solidFill>
                  <a:srgbClr val="FFFFFF"/>
                </a:solidFill>
              </a:rPr>
              <a:t>ther points of interest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80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err="1" smtClean="0">
                <a:solidFill>
                  <a:srgbClr val="FFFFFF"/>
                </a:solidFill>
              </a:rPr>
              <a:t>R</a:t>
            </a:r>
            <a:r>
              <a:rPr lang="en-US" dirty="0" err="1" smtClean="0">
                <a:solidFill>
                  <a:srgbClr val="FFFFFF"/>
                </a:solidFill>
              </a:rPr>
              <a:t>re:invent</a:t>
            </a:r>
            <a:r>
              <a:rPr lang="en-US" dirty="0" smtClean="0">
                <a:solidFill>
                  <a:srgbClr val="FFFFFF"/>
                </a:solidFill>
              </a:rPr>
              <a:t> 2017 other cool bits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Getting Started with Amazon </a:t>
            </a:r>
            <a:r>
              <a:rPr lang="en-US" dirty="0" smtClean="0">
                <a:solidFill>
                  <a:srgbClr val="FFFFFF"/>
                </a:solidFill>
              </a:rPr>
              <a:t>Aurora - </a:t>
            </a:r>
            <a:r>
              <a:rPr lang="en-US" dirty="0" smtClean="0">
                <a:solidFill>
                  <a:srgbClr val="BFBFBF"/>
                </a:solidFill>
              </a:rPr>
              <a:t>Breakout Session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Day in the Life of a Netflix Engineer III - </a:t>
            </a:r>
            <a:r>
              <a:rPr lang="en-US" dirty="0">
                <a:solidFill>
                  <a:srgbClr val="BFBFBF"/>
                </a:solidFill>
              </a:rPr>
              <a:t>Breakout </a:t>
            </a:r>
            <a:r>
              <a:rPr lang="en-US" dirty="0" smtClean="0">
                <a:solidFill>
                  <a:srgbClr val="BFBFBF"/>
                </a:solidFill>
              </a:rPr>
              <a:t>Session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AWS Neptune Graph Database - </a:t>
            </a:r>
            <a:r>
              <a:rPr lang="en-US" dirty="0" smtClean="0">
                <a:solidFill>
                  <a:srgbClr val="BFBFBF"/>
                </a:solidFill>
              </a:rPr>
              <a:t>LAB</a:t>
            </a:r>
            <a:endParaRPr lang="en-US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Capturing Voice Input in a Browser and Sending it to Amazon </a:t>
            </a:r>
            <a:r>
              <a:rPr lang="en-US" dirty="0" err="1" smtClean="0">
                <a:solidFill>
                  <a:srgbClr val="FFFFFF"/>
                </a:solidFill>
              </a:rPr>
              <a:t>Lex</a:t>
            </a:r>
            <a:r>
              <a:rPr lang="en-US" dirty="0" smtClean="0">
                <a:solidFill>
                  <a:srgbClr val="FFFFFF"/>
                </a:solidFill>
              </a:rPr>
              <a:t> – </a:t>
            </a:r>
            <a:r>
              <a:rPr lang="en-US" dirty="0" smtClean="0">
                <a:solidFill>
                  <a:srgbClr val="BFBFBF"/>
                </a:solidFill>
              </a:rPr>
              <a:t>Chalk Talk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2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err="1" smtClean="0">
                <a:solidFill>
                  <a:srgbClr val="FFFFFF"/>
                </a:solidFill>
              </a:rPr>
              <a:t>R</a:t>
            </a:r>
            <a:r>
              <a:rPr lang="en-US" dirty="0" err="1" smtClean="0">
                <a:solidFill>
                  <a:srgbClr val="FFFFFF"/>
                </a:solidFill>
              </a:rPr>
              <a:t>re:invent</a:t>
            </a:r>
            <a:r>
              <a:rPr lang="en-US" dirty="0" smtClean="0">
                <a:solidFill>
                  <a:srgbClr val="FFFFFF"/>
                </a:solidFill>
              </a:rPr>
              <a:t> 2017 other cool bits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amazon_auror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74" y="1600200"/>
            <a:ext cx="7089323" cy="49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2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err="1" smtClean="0">
                <a:solidFill>
                  <a:srgbClr val="FFFFFF"/>
                </a:solidFill>
              </a:rPr>
              <a:t>R</a:t>
            </a:r>
            <a:r>
              <a:rPr lang="en-US" dirty="0" err="1" smtClean="0">
                <a:solidFill>
                  <a:srgbClr val="FFFFFF"/>
                </a:solidFill>
              </a:rPr>
              <a:t>re:invent</a:t>
            </a:r>
            <a:r>
              <a:rPr lang="en-US" dirty="0" smtClean="0">
                <a:solidFill>
                  <a:srgbClr val="FFFFFF"/>
                </a:solidFill>
              </a:rPr>
              <a:t> 2017 other cool bits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Capturing </a:t>
            </a:r>
            <a:r>
              <a:rPr lang="en-US" dirty="0">
                <a:solidFill>
                  <a:srgbClr val="FFFFFF"/>
                </a:solidFill>
              </a:rPr>
              <a:t>Voice Input in a Browser and Sending it to Amazon </a:t>
            </a:r>
            <a:r>
              <a:rPr lang="en-US" dirty="0" err="1" smtClean="0">
                <a:solidFill>
                  <a:srgbClr val="FFFFFF"/>
                </a:solidFill>
              </a:rPr>
              <a:t>Lex</a:t>
            </a:r>
            <a:endParaRPr lang="en-US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IMG_20171128_0928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66" y="2581999"/>
            <a:ext cx="5701333" cy="4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err="1" smtClean="0">
                <a:solidFill>
                  <a:srgbClr val="FFFFFF"/>
                </a:solidFill>
              </a:rPr>
              <a:t>R</a:t>
            </a:r>
            <a:r>
              <a:rPr lang="en-US" dirty="0" err="1" smtClean="0">
                <a:solidFill>
                  <a:srgbClr val="FFFFFF"/>
                </a:solidFill>
              </a:rPr>
              <a:t>re:invent</a:t>
            </a:r>
            <a:r>
              <a:rPr lang="en-US" dirty="0" smtClean="0">
                <a:solidFill>
                  <a:srgbClr val="FFFFFF"/>
                </a:solidFill>
              </a:rPr>
              <a:t> 2017 other cool bits</a:t>
            </a:r>
            <a:endParaRPr lang="en-US" i="1" u="sng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AWS Neptune Graph Database – </a:t>
            </a:r>
            <a:r>
              <a:rPr lang="en-US" dirty="0" smtClean="0">
                <a:solidFill>
                  <a:srgbClr val="BFBFBF"/>
                </a:solidFill>
              </a:rPr>
              <a:t>hands on LAB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IMG_20171129_1211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83" y="2239774"/>
            <a:ext cx="6157634" cy="461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0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err="1" smtClean="0">
                <a:solidFill>
                  <a:srgbClr val="FFFFFF"/>
                </a:solidFill>
              </a:rPr>
              <a:t>R</a:t>
            </a:r>
            <a:r>
              <a:rPr lang="en-US" dirty="0" err="1" smtClean="0">
                <a:solidFill>
                  <a:srgbClr val="FFFFFF"/>
                </a:solidFill>
              </a:rPr>
              <a:t>re:invent</a:t>
            </a:r>
            <a:r>
              <a:rPr lang="en-US" dirty="0" smtClean="0">
                <a:solidFill>
                  <a:srgbClr val="FFFFFF"/>
                </a:solidFill>
              </a:rPr>
              <a:t> 2017 other cool bits</a:t>
            </a:r>
            <a:endParaRPr lang="en-US" i="1" u="sng" dirty="0">
              <a:solidFill>
                <a:srgbClr val="FFFFFF"/>
              </a:solidFill>
            </a:endParaRPr>
          </a:p>
        </p:txBody>
      </p:sp>
      <p:pic>
        <p:nvPicPr>
          <p:cNvPr id="5" name="Picture 4" descr="IMG_20171129_1222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22" y="1600200"/>
            <a:ext cx="701039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1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30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21 at 17.1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782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1083" y="666750"/>
            <a:ext cx="3175000" cy="1079500"/>
          </a:xfrm>
          <a:prstGeom prst="rect">
            <a:avLst/>
          </a:prstGeom>
          <a:solidFill>
            <a:srgbClr val="1A1717"/>
          </a:solidFill>
          <a:ln>
            <a:solidFill>
              <a:srgbClr val="1A171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3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21 at 17.1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782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1083" y="666750"/>
            <a:ext cx="3175000" cy="1079500"/>
          </a:xfrm>
          <a:prstGeom prst="rect">
            <a:avLst/>
          </a:prstGeom>
          <a:solidFill>
            <a:srgbClr val="1A1717"/>
          </a:solidFill>
          <a:ln>
            <a:solidFill>
              <a:srgbClr val="1A171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8-02-21 at 17.23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666750"/>
            <a:ext cx="4000500" cy="51866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482" y="4538506"/>
            <a:ext cx="4123267" cy="1462244"/>
          </a:xfrm>
          <a:prstGeom prst="rect">
            <a:avLst/>
          </a:prstGeom>
          <a:solidFill>
            <a:srgbClr val="1A1717"/>
          </a:solidFill>
          <a:ln>
            <a:solidFill>
              <a:srgbClr val="1A171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1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W</a:t>
            </a:r>
            <a:r>
              <a:rPr lang="en-US" dirty="0" smtClean="0">
                <a:solidFill>
                  <a:srgbClr val="FFFFFF"/>
                </a:solidFill>
              </a:rPr>
              <a:t>hat is </a:t>
            </a:r>
            <a:r>
              <a:rPr lang="en-US" dirty="0" err="1" smtClean="0">
                <a:solidFill>
                  <a:srgbClr val="FFFFFF"/>
                </a:solidFill>
              </a:rPr>
              <a:t>Docker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 smtClean="0">
                <a:solidFill>
                  <a:srgbClr val="FFFFFF"/>
                </a:solidFill>
              </a:rPr>
              <a:t>D</a:t>
            </a:r>
            <a:r>
              <a:rPr lang="en-US" dirty="0" err="1" smtClean="0">
                <a:solidFill>
                  <a:srgbClr val="FFFFFF"/>
                </a:solidFill>
              </a:rPr>
              <a:t>ocker</a:t>
            </a:r>
            <a:r>
              <a:rPr lang="en-US" dirty="0" smtClean="0">
                <a:solidFill>
                  <a:srgbClr val="FFFFFF"/>
                </a:solidFill>
              </a:rPr>
              <a:t> is the solution – packages all in a consistent unit of deployment.</a:t>
            </a:r>
          </a:p>
        </p:txBody>
      </p:sp>
      <p:pic>
        <p:nvPicPr>
          <p:cNvPr id="4" name="Picture 3" descr="Screen Shot 2018-02-16 at 14.03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9531"/>
            <a:ext cx="9144000" cy="42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21 at 17.1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782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1083" y="666750"/>
            <a:ext cx="3175000" cy="1079500"/>
          </a:xfrm>
          <a:prstGeom prst="rect">
            <a:avLst/>
          </a:prstGeom>
          <a:solidFill>
            <a:srgbClr val="1A1717"/>
          </a:solidFill>
          <a:ln>
            <a:solidFill>
              <a:srgbClr val="1A171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IMG_20171128_10192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1435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5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21 at 17.1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782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1083" y="666750"/>
            <a:ext cx="3175000" cy="1079500"/>
          </a:xfrm>
          <a:prstGeom prst="rect">
            <a:avLst/>
          </a:prstGeom>
          <a:solidFill>
            <a:srgbClr val="1A1717"/>
          </a:solidFill>
          <a:ln>
            <a:solidFill>
              <a:srgbClr val="1A171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G_20171128_1020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8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17" y="274638"/>
            <a:ext cx="89535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Day in the Life of a Netflix Engineer III</a:t>
            </a:r>
            <a:endParaRPr lang="en-US" i="1" u="sng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2-21 at 17.1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334"/>
            <a:ext cx="9144000" cy="50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9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17" y="274638"/>
            <a:ext cx="89535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Day in the Life of a Netflix Engineer III</a:t>
            </a:r>
            <a:endParaRPr lang="en-US" i="1" u="sng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2-21 at 17.13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241"/>
            <a:ext cx="9144000" cy="50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8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21 at 17.1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782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1083" y="666750"/>
            <a:ext cx="3175000" cy="1079500"/>
          </a:xfrm>
          <a:prstGeom prst="rect">
            <a:avLst/>
          </a:prstGeom>
          <a:solidFill>
            <a:srgbClr val="1A1717"/>
          </a:solidFill>
          <a:ln>
            <a:solidFill>
              <a:srgbClr val="1A171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8-02-21 at 17.23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666750"/>
            <a:ext cx="4000500" cy="51866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482" y="4538506"/>
            <a:ext cx="4123267" cy="1462244"/>
          </a:xfrm>
          <a:prstGeom prst="rect">
            <a:avLst/>
          </a:prstGeom>
          <a:solidFill>
            <a:srgbClr val="1A1717"/>
          </a:solidFill>
          <a:ln>
            <a:solidFill>
              <a:srgbClr val="1A171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8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17" y="274638"/>
            <a:ext cx="89535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Day in the Life of a Netflix Engineer III</a:t>
            </a:r>
            <a:endParaRPr lang="en-US" i="1" u="sng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2-21 at 17.12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334"/>
            <a:ext cx="9144000" cy="50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8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17" y="274638"/>
            <a:ext cx="89535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Day in the Life of a Netflix Engineer III</a:t>
            </a:r>
            <a:endParaRPr lang="en-US" i="1" u="sng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2-21 at 17.12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503"/>
            <a:ext cx="9144000" cy="508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0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17" y="274638"/>
            <a:ext cx="89535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Day in the Life of a Netflix Engineer III</a:t>
            </a:r>
            <a:endParaRPr lang="en-US" i="1" u="sng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2-21 at 17.12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503"/>
            <a:ext cx="9144000" cy="5083497"/>
          </a:xfrm>
          <a:prstGeom prst="rect">
            <a:avLst/>
          </a:prstGeom>
        </p:spPr>
      </p:pic>
      <p:pic>
        <p:nvPicPr>
          <p:cNvPr id="6" name="Picture 5" descr="Screen Shot 2018-02-21 at 17.24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1" y="4184878"/>
            <a:ext cx="4317998" cy="2597460"/>
          </a:xfrm>
          <a:prstGeom prst="rect">
            <a:avLst/>
          </a:prstGeom>
        </p:spPr>
      </p:pic>
      <p:pic>
        <p:nvPicPr>
          <p:cNvPr id="7" name="Picture 6" descr="Screen Shot 2018-02-21 at 17.24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1" y="1417638"/>
            <a:ext cx="4317998" cy="26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3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17" y="274638"/>
            <a:ext cx="89535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Day in the Life of a Netflix Engineer III</a:t>
            </a:r>
            <a:endParaRPr lang="en-US" i="1" u="sng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2-21 at 17.13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241"/>
            <a:ext cx="9144000" cy="506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28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17" y="274638"/>
            <a:ext cx="89535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Day in the Life of a Netflix Engineer III</a:t>
            </a:r>
            <a:endParaRPr lang="en-US" i="1" u="sng" dirty="0">
              <a:solidFill>
                <a:srgbClr val="FFFFFF"/>
              </a:solidFill>
            </a:endParaRPr>
          </a:p>
        </p:txBody>
      </p:sp>
      <p:pic>
        <p:nvPicPr>
          <p:cNvPr id="7" name="Picture 6" descr="Screen Shot 2018-02-21 at 17.20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63" y="1417638"/>
            <a:ext cx="4345549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88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W</a:t>
            </a:r>
            <a:r>
              <a:rPr lang="en-US" dirty="0" smtClean="0">
                <a:solidFill>
                  <a:srgbClr val="FFFFFF"/>
                </a:solidFill>
              </a:rPr>
              <a:t>hat is </a:t>
            </a:r>
            <a:r>
              <a:rPr lang="en-US" dirty="0" err="1" smtClean="0">
                <a:solidFill>
                  <a:srgbClr val="FFFFFF"/>
                </a:solidFill>
              </a:rPr>
              <a:t>Docker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 smtClean="0">
                <a:solidFill>
                  <a:srgbClr val="FFFFFF"/>
                </a:solidFill>
              </a:rPr>
              <a:t>D</a:t>
            </a:r>
            <a:r>
              <a:rPr lang="en-US" dirty="0" err="1" smtClean="0">
                <a:solidFill>
                  <a:srgbClr val="FFFFFF"/>
                </a:solidFill>
              </a:rPr>
              <a:t>ocker</a:t>
            </a:r>
            <a:r>
              <a:rPr lang="en-US" dirty="0" smtClean="0">
                <a:solidFill>
                  <a:srgbClr val="FFFFFF"/>
                </a:solidFill>
              </a:rPr>
              <a:t> container image</a:t>
            </a:r>
          </a:p>
        </p:txBody>
      </p:sp>
      <p:pic>
        <p:nvPicPr>
          <p:cNvPr id="4" name="Picture 3" descr="Screen Shot 2018-02-16 at 15.51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6167"/>
            <a:ext cx="9144000" cy="510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4083"/>
            <a:ext cx="1524000" cy="433917"/>
          </a:xfrm>
          <a:prstGeom prst="rect">
            <a:avLst/>
          </a:prstGeom>
          <a:solidFill>
            <a:srgbClr val="121212"/>
          </a:solidFill>
          <a:ln>
            <a:solidFill>
              <a:srgbClr val="1212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30683" y="6345767"/>
            <a:ext cx="713317" cy="512233"/>
          </a:xfrm>
          <a:prstGeom prst="rect">
            <a:avLst/>
          </a:prstGeom>
          <a:solidFill>
            <a:srgbClr val="121212"/>
          </a:solidFill>
          <a:ln>
            <a:solidFill>
              <a:srgbClr val="1212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856317"/>
            <a:ext cx="5022850" cy="433917"/>
          </a:xfrm>
          <a:prstGeom prst="rect">
            <a:avLst/>
          </a:prstGeom>
          <a:solidFill>
            <a:srgbClr val="121212"/>
          </a:solidFill>
          <a:ln>
            <a:solidFill>
              <a:srgbClr val="1212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950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17" y="274638"/>
            <a:ext cx="89535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Day in the Life of a Netflix Engineer III</a:t>
            </a:r>
            <a:endParaRPr lang="en-US" i="1" u="sng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2-21 at 17.13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241"/>
            <a:ext cx="9144000" cy="5067759"/>
          </a:xfrm>
          <a:prstGeom prst="rect">
            <a:avLst/>
          </a:prstGeom>
        </p:spPr>
      </p:pic>
      <p:pic>
        <p:nvPicPr>
          <p:cNvPr id="3" name="Picture 2" descr="Screen Shot 2018-02-21 at 17.25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1427693"/>
            <a:ext cx="2328333" cy="2188072"/>
          </a:xfrm>
          <a:prstGeom prst="rect">
            <a:avLst/>
          </a:prstGeom>
        </p:spPr>
      </p:pic>
      <p:pic>
        <p:nvPicPr>
          <p:cNvPr id="5" name="Picture 4" descr="Screen Shot 2018-02-21 at 17.23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33" y="4134348"/>
            <a:ext cx="4128184" cy="2461033"/>
          </a:xfrm>
          <a:prstGeom prst="rect">
            <a:avLst/>
          </a:prstGeom>
        </p:spPr>
      </p:pic>
      <p:pic>
        <p:nvPicPr>
          <p:cNvPr id="6" name="Picture 5" descr="Screen Shot 2018-02-21 at 17.23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7" y="4540249"/>
            <a:ext cx="1467695" cy="1902884"/>
          </a:xfrm>
          <a:prstGeom prst="rect">
            <a:avLst/>
          </a:prstGeom>
        </p:spPr>
      </p:pic>
      <p:pic>
        <p:nvPicPr>
          <p:cNvPr id="7" name="Picture 6" descr="Screen Shot 2018-02-21 at 17.24.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60" y="1304459"/>
            <a:ext cx="1930723" cy="26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072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600" b="1" u="sng" dirty="0" smtClean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emo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8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>
                <a:solidFill>
                  <a:srgbClr val="FFFFFF"/>
                </a:solidFill>
              </a:rPr>
              <a:t>R</a:t>
            </a:r>
            <a:r>
              <a:rPr lang="en-US" dirty="0" smtClean="0">
                <a:solidFill>
                  <a:srgbClr val="FFFFFF"/>
                </a:solidFill>
              </a:rPr>
              <a:t>eferences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L</a:t>
            </a:r>
            <a:r>
              <a:rPr lang="en-US" dirty="0" smtClean="0">
                <a:solidFill>
                  <a:srgbClr val="FFFFFF"/>
                </a:solidFill>
              </a:rPr>
              <a:t>inks: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2"/>
              </a:rPr>
              <a:t>https://aws.amazon.com/rekognition/</a:t>
            </a:r>
          </a:p>
          <a:p>
            <a:r>
              <a:rPr lang="en-US" dirty="0" smtClean="0">
                <a:solidFill>
                  <a:srgbClr val="FFFFFF"/>
                </a:solidFill>
                <a:hlinkClick r:id="rId2"/>
              </a:rPr>
              <a:t>https</a:t>
            </a:r>
            <a:r>
              <a:rPr lang="en-US" dirty="0">
                <a:solidFill>
                  <a:srgbClr val="FFFFFF"/>
                </a:solidFill>
                <a:hlinkClick r:id="rId2"/>
              </a:rPr>
              <a:t>://www.slideshare.net/AmazonWebServices/new-launch-amazon-rekognition-video-eliminates-manual-cataloging-of-video-which-is-expensive-errorprone-and-hard-to-scale-mcl339-reinvent-</a:t>
            </a:r>
            <a:r>
              <a:rPr lang="en-US" dirty="0" smtClean="0">
                <a:solidFill>
                  <a:srgbClr val="FFFFFF"/>
                </a:solidFill>
                <a:hlinkClick r:id="rId2"/>
              </a:rPr>
              <a:t>2017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3"/>
              </a:rPr>
              <a:t>https://aws.amazon.com/ecs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/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4"/>
              </a:rPr>
              <a:t>https://www.slideshare.net/AmazonWebServices/con202getting-started-with-docker-and-amazon-ecs?from_action=</a:t>
            </a:r>
            <a:r>
              <a:rPr lang="en-US" dirty="0" smtClean="0">
                <a:solidFill>
                  <a:srgbClr val="FFFFFF"/>
                </a:solidFill>
                <a:hlinkClick r:id="rId4"/>
              </a:rPr>
              <a:t>save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5"/>
              </a:rPr>
              <a:t>https://www.youtube.com/user/AmazonWebServices/playlists?shelf_id=27&amp;view=50&amp;sort=</a:t>
            </a:r>
            <a:r>
              <a:rPr lang="en-US" dirty="0" smtClean="0">
                <a:solidFill>
                  <a:srgbClr val="FFFFFF"/>
                </a:solidFill>
                <a:hlinkClick r:id="rId5"/>
              </a:rPr>
              <a:t>dd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6"/>
              </a:rPr>
              <a:t>https://confluence.dev.bbc.co.uk/display/~atanas.kuzmanov@bbc.co.uk/Atanas+Presentations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94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600" b="1" u="sng" dirty="0" smtClean="0">
                <a:solidFill>
                  <a:srgbClr val="FFFFFF"/>
                </a:solidFill>
              </a:rPr>
              <a:t>Q</a:t>
            </a:r>
            <a:r>
              <a:rPr lang="en-US" dirty="0" smtClean="0">
                <a:solidFill>
                  <a:srgbClr val="FFFFFF"/>
                </a:solidFill>
              </a:rPr>
              <a:t>uestions?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HAL9000-iconic-eye-24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417638"/>
            <a:ext cx="46736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600" b="1" u="sng" dirty="0" smtClean="0">
                <a:solidFill>
                  <a:srgbClr val="FFFFFF"/>
                </a:solidFill>
              </a:rPr>
              <a:t>T</a:t>
            </a:r>
            <a:r>
              <a:rPr lang="en-US" dirty="0" smtClean="0">
                <a:solidFill>
                  <a:srgbClr val="FFFFFF"/>
                </a:solidFill>
              </a:rPr>
              <a:t>he end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i="1" dirty="0" smtClean="0">
                <a:solidFill>
                  <a:srgbClr val="FFFFFF"/>
                </a:solidFill>
              </a:rPr>
              <a:t>Thank you!</a:t>
            </a:r>
          </a:p>
          <a:p>
            <a:pPr marL="0" indent="0" algn="ctr">
              <a:buNone/>
            </a:pPr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376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W</a:t>
            </a:r>
            <a:r>
              <a:rPr lang="en-US" dirty="0" smtClean="0">
                <a:solidFill>
                  <a:srgbClr val="FFFFFF"/>
                </a:solidFill>
              </a:rPr>
              <a:t>hat is </a:t>
            </a:r>
            <a:r>
              <a:rPr lang="en-US" dirty="0" err="1" smtClean="0">
                <a:solidFill>
                  <a:srgbClr val="FFFFFF"/>
                </a:solidFill>
              </a:rPr>
              <a:t>Docker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C</a:t>
            </a:r>
            <a:r>
              <a:rPr lang="en-US" dirty="0" smtClean="0">
                <a:solidFill>
                  <a:srgbClr val="FFFFFF"/>
                </a:solidFill>
              </a:rPr>
              <a:t>onsistent across all environments</a:t>
            </a:r>
          </a:p>
        </p:txBody>
      </p:sp>
      <p:pic>
        <p:nvPicPr>
          <p:cNvPr id="4" name="Picture 3" descr="Screen Shot 2018-02-16 at 15.55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1916"/>
            <a:ext cx="9144000" cy="40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W</a:t>
            </a:r>
            <a:r>
              <a:rPr lang="en-US" dirty="0" smtClean="0">
                <a:solidFill>
                  <a:srgbClr val="FFFFFF"/>
                </a:solidFill>
              </a:rPr>
              <a:t>hat is </a:t>
            </a:r>
            <a:r>
              <a:rPr lang="en-US" dirty="0" err="1" smtClean="0">
                <a:solidFill>
                  <a:srgbClr val="FFFFFF"/>
                </a:solidFill>
              </a:rPr>
              <a:t>Docker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V</a:t>
            </a:r>
            <a:r>
              <a:rPr lang="en-US" dirty="0" smtClean="0">
                <a:solidFill>
                  <a:srgbClr val="FFFFFF"/>
                </a:solidFill>
              </a:rPr>
              <a:t>irtual machine versus </a:t>
            </a:r>
            <a:r>
              <a:rPr lang="en-US" dirty="0" err="1" smtClean="0">
                <a:solidFill>
                  <a:srgbClr val="FFFFFF"/>
                </a:solidFill>
              </a:rPr>
              <a:t>Docker</a:t>
            </a:r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8-02-16 at 15.56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3506"/>
            <a:ext cx="9144000" cy="391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12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300" b="1" u="sng" dirty="0" smtClean="0">
                <a:solidFill>
                  <a:srgbClr val="FFFFFF"/>
                </a:solidFill>
              </a:rPr>
              <a:t>W</a:t>
            </a:r>
            <a:r>
              <a:rPr lang="en-US" dirty="0" smtClean="0">
                <a:solidFill>
                  <a:srgbClr val="FFFFFF"/>
                </a:solidFill>
              </a:rPr>
              <a:t>hat is </a:t>
            </a:r>
            <a:r>
              <a:rPr lang="en-US" dirty="0" err="1" smtClean="0">
                <a:solidFill>
                  <a:srgbClr val="FFFFFF"/>
                </a:solidFill>
              </a:rPr>
              <a:t>Docker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rgbClr val="FFFFFF"/>
                </a:solidFill>
              </a:rPr>
              <a:t>C</a:t>
            </a:r>
            <a:r>
              <a:rPr lang="en-US" dirty="0" smtClean="0">
                <a:solidFill>
                  <a:srgbClr val="FFFFFF"/>
                </a:solidFill>
              </a:rPr>
              <a:t>ontainer &amp; </a:t>
            </a:r>
            <a:r>
              <a:rPr lang="en-US" dirty="0" err="1" smtClean="0">
                <a:solidFill>
                  <a:srgbClr val="FFFFFF"/>
                </a:solidFill>
              </a:rPr>
              <a:t>Docker</a:t>
            </a:r>
            <a:r>
              <a:rPr lang="en-US" dirty="0" smtClean="0">
                <a:solidFill>
                  <a:srgbClr val="FFFFFF"/>
                </a:solidFill>
              </a:rPr>
              <a:t> benefits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Portable application artifact that runs reliably everywhere.</a:t>
            </a:r>
          </a:p>
          <a:p>
            <a:pPr>
              <a:buFontTx/>
              <a:buChar char="-"/>
            </a:pPr>
            <a:endParaRPr lang="en-US" dirty="0" smtClean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Run different applications or application versions with different dependencies simultaneously.</a:t>
            </a:r>
          </a:p>
          <a:p>
            <a:pPr>
              <a:buFontTx/>
              <a:buChar char="-"/>
            </a:pPr>
            <a:endParaRPr lang="en-US" dirty="0" smtClean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dirty="0" smtClean="0">
                <a:solidFill>
                  <a:srgbClr val="FFFFFF"/>
                </a:solidFill>
              </a:rPr>
              <a:t>Better resource utilization by running multiple lightweight containers per host.</a:t>
            </a:r>
          </a:p>
        </p:txBody>
      </p:sp>
    </p:spTree>
    <p:extLst>
      <p:ext uri="{BB962C8B-B14F-4D97-AF65-F5344CB8AC3E}">
        <p14:creationId xmlns:p14="http://schemas.microsoft.com/office/powerpoint/2010/main" val="364256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3602</TotalTime>
  <Words>2827</Words>
  <Application>Microsoft Macintosh PowerPoint</Application>
  <PresentationFormat>On-screen Show (4:3)</PresentationFormat>
  <Paragraphs>427</Paragraphs>
  <Slides>65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AWS re:invent 2017 Highlights</vt:lpstr>
      <vt:lpstr>Getting Started with Docker and Amazon ECS</vt:lpstr>
      <vt:lpstr>What is Docker?</vt:lpstr>
      <vt:lpstr>What is Docker?</vt:lpstr>
      <vt:lpstr>What is Docker?</vt:lpstr>
      <vt:lpstr>What is Docker?</vt:lpstr>
      <vt:lpstr>What is Docker?</vt:lpstr>
      <vt:lpstr>What is Docker?</vt:lpstr>
      <vt:lpstr>What is Docker?</vt:lpstr>
      <vt:lpstr>AWS Elastic Container Service (ECS)</vt:lpstr>
      <vt:lpstr>AWS Elastic Container Service (ECS)</vt:lpstr>
      <vt:lpstr>AWS Elastic Container Service (ECS)</vt:lpstr>
      <vt:lpstr>AWS Elastic Container Service (ECS)</vt:lpstr>
      <vt:lpstr>AWS Elastic Container Service (ECS)</vt:lpstr>
      <vt:lpstr>AWS Elastic Container Service (ECS)</vt:lpstr>
      <vt:lpstr>AWS Elastic Container Service (ECS)</vt:lpstr>
      <vt:lpstr>AWS Elastic Container Service (ECS)</vt:lpstr>
      <vt:lpstr>PowerPoint Presentation</vt:lpstr>
      <vt:lpstr>Amazon Rekognition Video</vt:lpstr>
      <vt:lpstr>AWS Rekognition Image</vt:lpstr>
      <vt:lpstr>AWS Rekognition Image</vt:lpstr>
      <vt:lpstr>Videos and video streams</vt:lpstr>
      <vt:lpstr>Video analysis</vt:lpstr>
      <vt:lpstr>Limitations of current solutions</vt:lpstr>
      <vt:lpstr>Current solutions</vt:lpstr>
      <vt:lpstr>AWS Rekognition Video</vt:lpstr>
      <vt:lpstr>AWS Rekognition Video</vt:lpstr>
      <vt:lpstr>AWS Rekognition Video</vt:lpstr>
      <vt:lpstr>AWS Rekognition Video</vt:lpstr>
      <vt:lpstr>AWS Rekognition Video</vt:lpstr>
      <vt:lpstr>AWS Rekognition Video</vt:lpstr>
      <vt:lpstr>AWS Rekognition Video</vt:lpstr>
      <vt:lpstr>AWS Rekognition Video</vt:lpstr>
      <vt:lpstr>AWS Rekognition Video</vt:lpstr>
      <vt:lpstr>AWS Rekognition Video</vt:lpstr>
      <vt:lpstr>AWS Rekognition Video</vt:lpstr>
      <vt:lpstr>AWS Rekognition Video</vt:lpstr>
      <vt:lpstr>AWS Rekognition Video</vt:lpstr>
      <vt:lpstr>AWS Rekognition Video</vt:lpstr>
      <vt:lpstr>PowerPoint Presentation</vt:lpstr>
      <vt:lpstr>Other points of interest</vt:lpstr>
      <vt:lpstr>Rre:invent 2017 other cool bits</vt:lpstr>
      <vt:lpstr>Rre:invent 2017 other cool bits</vt:lpstr>
      <vt:lpstr>Rre:invent 2017 other cool bits</vt:lpstr>
      <vt:lpstr>Rre:invent 2017 other cool bits</vt:lpstr>
      <vt:lpstr>Rre:invent 2017 other cool bits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Day in the Life of a Netflix Engineer III</vt:lpstr>
      <vt:lpstr>A Day in the Life of a Netflix Engineer III</vt:lpstr>
      <vt:lpstr>PowerPoint Presentation</vt:lpstr>
      <vt:lpstr>A Day in the Life of a Netflix Engineer III</vt:lpstr>
      <vt:lpstr>A Day in the Life of a Netflix Engineer III</vt:lpstr>
      <vt:lpstr>A Day in the Life of a Netflix Engineer III</vt:lpstr>
      <vt:lpstr>A Day in the Life of a Netflix Engineer III</vt:lpstr>
      <vt:lpstr>A Day in the Life of a Netflix Engineer III</vt:lpstr>
      <vt:lpstr>A Day in the Life of a Netflix Engineer III</vt:lpstr>
      <vt:lpstr>PowerPoint Presentation</vt:lpstr>
      <vt:lpstr>Demo</vt:lpstr>
      <vt:lpstr>References</vt:lpstr>
      <vt:lpstr>Questions?</vt:lpstr>
      <vt:lpstr>The end</vt:lpstr>
    </vt:vector>
  </TitlesOfParts>
  <Company>BBC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 Notification Service</dc:title>
  <dc:creator>Atanas Kuzmanov</dc:creator>
  <cp:lastModifiedBy>Atanas Kuzmanov</cp:lastModifiedBy>
  <cp:revision>411</cp:revision>
  <dcterms:created xsi:type="dcterms:W3CDTF">2017-10-12T09:53:22Z</dcterms:created>
  <dcterms:modified xsi:type="dcterms:W3CDTF">2018-03-06T14:29:43Z</dcterms:modified>
</cp:coreProperties>
</file>